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10"/>
  </p:notesMasterIdLst>
  <p:sldIdLst>
    <p:sldId id="256" r:id="rId2"/>
    <p:sldId id="257" r:id="rId3"/>
    <p:sldId id="258" r:id="rId4"/>
    <p:sldId id="262" r:id="rId5"/>
    <p:sldId id="261" r:id="rId6"/>
    <p:sldId id="260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422DB3-8351-4C39-B0DD-6659A8645944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12966D-6D20-4AA4-B188-6B873E27BC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178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2966D-6D20-4AA4-B188-6B873E27BCA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2966D-6D20-4AA4-B188-6B873E27BCA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2966D-6D20-4AA4-B188-6B873E27BCA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2966D-6D20-4AA4-B188-6B873E27BCA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2966D-6D20-4AA4-B188-6B873E27BCA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2966D-6D20-4AA4-B188-6B873E27BCA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2966D-6D20-4AA4-B188-6B873E27BCA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2966D-6D20-4AA4-B188-6B873E27BCA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xmlns:mc="http://schemas.openxmlformats.org/markup-compatibility/2006" xmlns:a14="http://schemas.microsoft.com/office/drawing/2010/main" val="F9F9F9" mc:Ignorable=""/>
                </a:solidFill>
                <a:effectLst>
                  <a:innerShdw blurRad="50800" dist="25400" dir="13500000">
                    <a:srgbClr xmlns:mc="http://schemas.openxmlformats.org/markup-compatibility/2006" xmlns:a14="http://schemas.microsoft.com/office/drawing/2010/main" val="000000" mc:Ignorable="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xmlns:mc="http://schemas.openxmlformats.org/markup-compatibility/2006" xmlns:a14="http://schemas.microsoft.com/office/drawing/2010/main" val="000000" mc:Ignorable="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xmlns:mc="http://schemas.openxmlformats.org/markup-compatibility/2006" xmlns:a14="http://schemas.microsoft.com/office/drawing/2010/main" val="000000" mc:Ignorable="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xmlns:mc="http://schemas.openxmlformats.org/markup-compatibility/2006" xmlns:a14="http://schemas.microsoft.com/office/drawing/2010/main" val="000000" mc:Ignorable="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4CFD991-84D3-46C0-B606-6C23BF661EE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DFDEA-BC7F-4D9F-B79C-175021C81D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F6C5EE-AF92-4A61-8848-E5D3494737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7CDE4BD-0AC9-4720-8D0F-385ED665DE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7D1C9-9624-45BE-9DC4-67A5B3AF05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xmlns:mc="http://schemas.openxmlformats.org/markup-compatibility/2006" xmlns:a14="http://schemas.microsoft.com/office/drawing/2010/main" val="F9F9F9" mc:Ignorable="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xmlns:mc="http://schemas.openxmlformats.org/markup-compatibility/2006" xmlns:a14="http://schemas.microsoft.com/office/drawing/2010/main" val="E9E9E8" mc:Ignorable=""/>
            </a:solidFill>
            <a:prstDash val="solid"/>
          </a:ln>
          <a:effectLst>
            <a:outerShdw blurRad="31750" dir="2700000" algn="tl" rotWithShape="0">
              <a:srgbClr xmlns:mc="http://schemas.openxmlformats.org/markup-compatibility/2006" xmlns:a14="http://schemas.microsoft.com/office/drawing/2010/main" val="000000" mc:Ignorable="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89D1-849C-4F64-9D56-2627DBB0BBA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9A5BD-BD46-45DE-8052-9356ACC9EF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xmlns:mc="http://schemas.openxmlformats.org/markup-compatibility/2006" xmlns:a14="http://schemas.microsoft.com/office/drawing/2010/main" val="000000" mc:Ignorable="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xmlns:mc="http://schemas.openxmlformats.org/markup-compatibility/2006" xmlns:a14="http://schemas.microsoft.com/office/drawing/2010/main" val="000000" mc:Ignorable="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41E3F-761A-4D27-9991-717D5B83C00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74915-9701-4C8F-ADF9-FB5AF6FE5D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9FB2144-EBDC-4C07-B8A7-B2A5487209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C7BE46A-A210-4BB9-9137-525E91A774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DCD1F77-0CC9-42CC-A5E1-6E857418643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xmlns:mc="http://schemas.openxmlformats.org/markup-compatibility/2006" xmlns:a14="http://schemas.microsoft.com/office/drawing/2010/main" val="F9F9F9" mc:Ignorable="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Chapter </a:t>
            </a:r>
            <a:r>
              <a:rPr lang="en-US" dirty="0" smtClean="0"/>
              <a:t>1 </a:t>
            </a:r>
            <a:r>
              <a:rPr lang="en-US" dirty="0"/>
              <a:t>review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17525" indent="-517525"/>
            <a:r>
              <a:rPr lang="en-US" dirty="0"/>
              <a:t>What is a symbol?</a:t>
            </a:r>
          </a:p>
          <a:p>
            <a:pPr marL="631825" lvl="1" indent="0">
              <a:buFontTx/>
              <a:buNone/>
            </a:pPr>
            <a:r>
              <a:rPr lang="en-US" dirty="0"/>
              <a:t>Anything to which people attach or assign a meaning, such as pictures, objects, words, or drawings.</a:t>
            </a:r>
          </a:p>
          <a:p>
            <a:pPr marL="517525" indent="-517525"/>
            <a:r>
              <a:rPr lang="en-US" dirty="0"/>
              <a:t>What does referent mean?</a:t>
            </a:r>
          </a:p>
          <a:p>
            <a:pPr marL="631825" lvl="1" indent="0">
              <a:buFontTx/>
              <a:buNone/>
            </a:pPr>
            <a:r>
              <a:rPr lang="en-US" dirty="0"/>
              <a:t>The object or the idea that a symbol stands for; it depends on the individual’s knowledge and experience.</a:t>
            </a:r>
          </a:p>
          <a:p>
            <a:pPr marL="517525" indent="-517525"/>
            <a:r>
              <a:rPr lang="en-US" dirty="0"/>
              <a:t>What are three types of benefits of studying public speaking?</a:t>
            </a:r>
          </a:p>
          <a:p>
            <a:pPr marL="631825" lvl="1" indent="0">
              <a:buFontTx/>
              <a:buNone/>
            </a:pPr>
            <a:r>
              <a:rPr lang="en-US" dirty="0"/>
              <a:t>Personal, professional, public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Comprehension Questions (p. 1)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Define mass communication.  Give examples.</a:t>
            </a:r>
          </a:p>
          <a:p>
            <a:pPr lvl="1">
              <a:buFontTx/>
              <a:buNone/>
            </a:pPr>
            <a:r>
              <a:rPr lang="en-US" sz="2800" dirty="0"/>
              <a:t>One person or group communicating to a large audience through some print or electronic medium</a:t>
            </a:r>
          </a:p>
          <a:p>
            <a:r>
              <a:rPr lang="en-US" sz="2800" dirty="0"/>
              <a:t>Define interpersonal communication.  Give examples.</a:t>
            </a:r>
          </a:p>
          <a:p>
            <a:pPr lvl="1">
              <a:buFontTx/>
              <a:buNone/>
            </a:pPr>
            <a:r>
              <a:rPr lang="en-US" sz="2800" dirty="0"/>
              <a:t>Communication between individuals in pairs</a:t>
            </a:r>
          </a:p>
          <a:p>
            <a:endParaRPr lang="en-US" sz="2000" dirty="0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More…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Define feedback.</a:t>
            </a:r>
          </a:p>
          <a:p>
            <a:pPr lvl="1">
              <a:buFontTx/>
              <a:buNone/>
            </a:pPr>
            <a:r>
              <a:rPr lang="en-US" sz="2400" dirty="0" smtClean="0"/>
              <a:t>The verbal and nonverbal responses between communications about the clarity or acceptability of the message</a:t>
            </a:r>
          </a:p>
          <a:p>
            <a:r>
              <a:rPr lang="en-US" sz="2400" dirty="0" smtClean="0"/>
              <a:t>What are the five levels of communication?</a:t>
            </a:r>
          </a:p>
          <a:p>
            <a:pPr lvl="1">
              <a:buFontTx/>
              <a:buNone/>
            </a:pPr>
            <a:r>
              <a:rPr lang="en-US" sz="2400" dirty="0" smtClean="0"/>
              <a:t>Intrapersonal, interpersonal, group, public, mass</a:t>
            </a:r>
          </a:p>
          <a:p>
            <a:r>
              <a:rPr lang="en-US" sz="2400" dirty="0" smtClean="0"/>
              <a:t>What are the eight categories of critical thinking?</a:t>
            </a:r>
          </a:p>
          <a:p>
            <a:pPr lvl="1">
              <a:buFontTx/>
              <a:buNone/>
            </a:pPr>
            <a:r>
              <a:rPr lang="en-US" sz="2400" dirty="0" smtClean="0"/>
              <a:t>Focusing, information gathering, remembering, organizing, analyzing, generating, integrating, evaluating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 More…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Identify and explain the two factors that shape the environment for communication.</a:t>
            </a:r>
          </a:p>
          <a:p>
            <a:pPr lvl="1">
              <a:buFontTx/>
              <a:buNone/>
            </a:pPr>
            <a:r>
              <a:rPr lang="en-US" sz="2800" dirty="0" smtClean="0"/>
              <a:t>The occasion and the physical setting</a:t>
            </a:r>
          </a:p>
          <a:p>
            <a:r>
              <a:rPr lang="en-US" sz="2800" dirty="0" smtClean="0"/>
              <a:t>Define noise and identify the types of noise discussed in Chapter 1.</a:t>
            </a:r>
          </a:p>
          <a:p>
            <a:pPr lvl="1">
              <a:buFontTx/>
              <a:buNone/>
            </a:pPr>
            <a:r>
              <a:rPr lang="en-US" sz="2800" dirty="0" smtClean="0"/>
              <a:t>Noise is anything that distracts from effective communication.  Types include physical, physiological, and psychological.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Even More…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57200" indent="-457200"/>
            <a:r>
              <a:rPr lang="en-US" sz="2000" dirty="0"/>
              <a:t>How does public speaking develop critical thinking</a:t>
            </a:r>
            <a:r>
              <a:rPr lang="en-US" sz="2000" dirty="0" smtClean="0"/>
              <a:t>?</a:t>
            </a:r>
          </a:p>
          <a:p>
            <a:pPr marL="457200" indent="-457200"/>
            <a:endParaRPr lang="en-US" sz="2000" dirty="0" smtClean="0"/>
          </a:p>
          <a:p>
            <a:pPr marL="457200" indent="-457200"/>
            <a:endParaRPr lang="en-US" sz="2000" dirty="0" smtClean="0"/>
          </a:p>
          <a:p>
            <a:pPr marL="457200" indent="-457200"/>
            <a:endParaRPr lang="en-US" sz="2000" dirty="0" smtClean="0"/>
          </a:p>
          <a:p>
            <a:pPr marL="457200" indent="-457200">
              <a:buNone/>
            </a:pPr>
            <a:endParaRPr lang="en-US" sz="2000" dirty="0"/>
          </a:p>
          <a:p>
            <a:pPr marL="457200" indent="-457200"/>
            <a:r>
              <a:rPr lang="en-US" sz="2000" dirty="0"/>
              <a:t>Why do you think communication skills are an important consideration in hiring</a:t>
            </a:r>
            <a:r>
              <a:rPr lang="en-US" sz="2000" dirty="0" smtClean="0"/>
              <a:t>?</a:t>
            </a:r>
            <a:endParaRPr lang="en-US" sz="2000" dirty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Open-ended </a:t>
            </a:r>
            <a:r>
              <a:rPr lang="en-US" dirty="0" smtClean="0"/>
              <a:t>Questions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/>
            <a:r>
              <a:rPr lang="en-US" sz="2800" dirty="0" smtClean="0"/>
              <a:t>What kind of feedback is possible with mass communication?  What effect does this have?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More…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/>
            <a:r>
              <a:rPr lang="en-US" sz="2400" dirty="0" smtClean="0"/>
              <a:t>What is the difference between physiological and psychological noise?  How can you minimize them?</a:t>
            </a:r>
          </a:p>
          <a:p>
            <a:pPr marL="457200" indent="-457200"/>
            <a:endParaRPr lang="en-US" sz="2400" dirty="0" smtClean="0"/>
          </a:p>
          <a:p>
            <a:pPr marL="457200" indent="-457200"/>
            <a:endParaRPr lang="en-US" sz="2400" dirty="0" smtClean="0"/>
          </a:p>
          <a:p>
            <a:pPr marL="457200" indent="-457200">
              <a:buNone/>
            </a:pPr>
            <a:endParaRPr lang="en-US" sz="2400" dirty="0" smtClean="0"/>
          </a:p>
          <a:p>
            <a:pPr marL="457200" indent="-457200"/>
            <a:r>
              <a:rPr lang="en-US" sz="2400" dirty="0" smtClean="0"/>
              <a:t>What are some examples of occupations that require critical thinking?  Explain.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 More…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444D26" mc:Ignorable=""/>
      </a:dk2>
      <a:lt2>
        <a:srgbClr xmlns:mc="http://schemas.openxmlformats.org/markup-compatibility/2006" xmlns:a14="http://schemas.microsoft.com/office/drawing/2010/main" val="FEFAC9" mc:Ignorable=""/>
      </a:lt2>
      <a:accent1>
        <a:srgbClr xmlns:mc="http://schemas.openxmlformats.org/markup-compatibility/2006" xmlns:a14="http://schemas.microsoft.com/office/drawing/2010/main" val="A5B592" mc:Ignorable=""/>
      </a:accent1>
      <a:accent2>
        <a:srgbClr xmlns:mc="http://schemas.openxmlformats.org/markup-compatibility/2006" xmlns:a14="http://schemas.microsoft.com/office/drawing/2010/main" val="F3A447" mc:Ignorable=""/>
      </a:accent2>
      <a:accent3>
        <a:srgbClr xmlns:mc="http://schemas.openxmlformats.org/markup-compatibility/2006" xmlns:a14="http://schemas.microsoft.com/office/drawing/2010/main" val="E7BC29" mc:Ignorable=""/>
      </a:accent3>
      <a:accent4>
        <a:srgbClr xmlns:mc="http://schemas.openxmlformats.org/markup-compatibility/2006" xmlns:a14="http://schemas.microsoft.com/office/drawing/2010/main" val="D092A7" mc:Ignorable=""/>
      </a:accent4>
      <a:accent5>
        <a:srgbClr xmlns:mc="http://schemas.openxmlformats.org/markup-compatibility/2006" xmlns:a14="http://schemas.microsoft.com/office/drawing/2010/main" val="9C85C0" mc:Ignorable=""/>
      </a:accent5>
      <a:accent6>
        <a:srgbClr xmlns:mc="http://schemas.openxmlformats.org/markup-compatibility/2006" xmlns:a14="http://schemas.microsoft.com/office/drawing/2010/main" val="809EC2" mc:Ignorable=""/>
      </a:accent6>
      <a:hlink>
        <a:srgbClr xmlns:mc="http://schemas.openxmlformats.org/markup-compatibility/2006" xmlns:a14="http://schemas.microsoft.com/office/drawing/2010/main" val="8E58B6" mc:Ignorable=""/>
      </a:hlink>
      <a:folHlink>
        <a:srgbClr xmlns:mc="http://schemas.openxmlformats.org/markup-compatibility/2006" xmlns:a14="http://schemas.microsoft.com/office/drawing/2010/main" val="7F6F6F" mc:Ignorable="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xmlns:mc="http://schemas.openxmlformats.org/markup-compatibility/2006" xmlns:a14="http://schemas.microsoft.com/office/drawing/2010/main" val="000000" mc:Ignorable="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xmlns:mc="http://schemas.openxmlformats.org/markup-compatibility/2006" xmlns:a14="http://schemas.microsoft.com/office/drawing/2010/main" val="000000" mc:Ignorable="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xmlns:mc="http://schemas.openxmlformats.org/markup-compatibility/2006" xmlns:a14="http://schemas.microsoft.com/office/drawing/2010/main" val="000000" mc:Ignorable="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358</TotalTime>
  <Words>311</Words>
  <Application>Microsoft Office PowerPoint</Application>
  <PresentationFormat>On-screen Show (4:3)</PresentationFormat>
  <Paragraphs>48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Paper</vt:lpstr>
      <vt:lpstr>Chapter 1 review</vt:lpstr>
      <vt:lpstr>Comprehension Questions (p. 1)</vt:lpstr>
      <vt:lpstr>More…</vt:lpstr>
      <vt:lpstr>Even More…</vt:lpstr>
      <vt:lpstr>And Even More…</vt:lpstr>
      <vt:lpstr>Open-ended Questions</vt:lpstr>
      <vt:lpstr>More…</vt:lpstr>
      <vt:lpstr>Even More…</vt:lpstr>
    </vt:vector>
  </TitlesOfParts>
  <Company>nuhs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 and 3 review</dc:title>
  <dc:creator>nuhs</dc:creator>
  <cp:lastModifiedBy>Ameena</cp:lastModifiedBy>
  <cp:revision>11</cp:revision>
  <dcterms:created xsi:type="dcterms:W3CDTF">2008-01-14T17:56:30Z</dcterms:created>
  <dcterms:modified xsi:type="dcterms:W3CDTF">2010-04-05T18:22:16Z</dcterms:modified>
</cp:coreProperties>
</file>